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492" r:id="rId2"/>
    <p:sldId id="513" r:id="rId3"/>
    <p:sldId id="414" r:id="rId4"/>
    <p:sldId id="466" r:id="rId5"/>
    <p:sldId id="462" r:id="rId6"/>
    <p:sldId id="490" r:id="rId7"/>
    <p:sldId id="491" r:id="rId8"/>
    <p:sldId id="489" r:id="rId9"/>
    <p:sldId id="508" r:id="rId10"/>
    <p:sldId id="509" r:id="rId11"/>
    <p:sldId id="511" r:id="rId12"/>
    <p:sldId id="512" r:id="rId13"/>
    <p:sldId id="419" r:id="rId14"/>
    <p:sldId id="505" r:id="rId15"/>
    <p:sldId id="506" r:id="rId16"/>
    <p:sldId id="507" r:id="rId17"/>
    <p:sldId id="498" r:id="rId18"/>
    <p:sldId id="499" r:id="rId19"/>
    <p:sldId id="504" r:id="rId20"/>
    <p:sldId id="503" r:id="rId21"/>
    <p:sldId id="487" r:id="rId22"/>
    <p:sldId id="399" r:id="rId23"/>
    <p:sldId id="409" r:id="rId24"/>
    <p:sldId id="485" r:id="rId25"/>
    <p:sldId id="4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3C3309-A1DF-4AC5-99A6-5CDE164DDF83}" type="presOf" srcId="{BA996EF9-623F-C04A-B95E-894E5AAFA0C3}" destId="{64309BBE-B08D-214E-AAB1-F4EF7F7F6612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AEDE04CE-3A56-4438-800C-E73F2E2E19CE}" type="presOf" srcId="{6F8C5E5B-909C-584E-BE9D-B63CA1BCC2CD}" destId="{1CB3EB51-91AB-3E40-A345-57818554DE63}" srcOrd="0" destOrd="0" presId="urn:microsoft.com/office/officeart/2005/8/layout/radial5"/>
    <dgm:cxn modelId="{FBE40933-F997-4B43-AE92-A05DB3DF7679}" type="presOf" srcId="{6E08DCDA-8E45-EC4B-82AD-75CBB4B9AE0D}" destId="{EE5C22EA-FD44-7E4D-9E73-F6D40DDD28A5}" srcOrd="0" destOrd="0" presId="urn:microsoft.com/office/officeart/2005/8/layout/radial5"/>
    <dgm:cxn modelId="{DCF3198C-B7D9-4E21-A54E-3F860BEC2812}" type="presOf" srcId="{4F9B4BCC-894D-7E4B-81A6-AFDA96533BB8}" destId="{38547E00-9194-E441-B65A-1EB8E2A3611E}" srcOrd="1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BA582340-2EF3-43AB-BA94-DA02E960997A}" type="presOf" srcId="{1DD5677A-F751-2E49-B6BC-DCF545450E54}" destId="{1A9EB615-F0E8-C646-BC91-63330E7EEC3F}" srcOrd="0" destOrd="0" presId="urn:microsoft.com/office/officeart/2005/8/layout/radial5"/>
    <dgm:cxn modelId="{9EE62E68-A971-4FC5-92A2-BA073317E422}" type="presOf" srcId="{0A48CA6C-68C4-F448-B13B-9C8034303E84}" destId="{2B969AE8-F2EA-F64F-98F2-0FF18A319AE2}" srcOrd="0" destOrd="0" presId="urn:microsoft.com/office/officeart/2005/8/layout/radial5"/>
    <dgm:cxn modelId="{E005DDAE-2FB4-480F-A4ED-EA3F42CD27F3}" type="presOf" srcId="{6AD7ACC1-DA02-D647-BB05-E9008553489B}" destId="{85FC0BFD-8FF9-B14B-A098-ADFADABC3FBC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21790567-0F50-4506-BC83-8B16F3C46AFC}" type="presOf" srcId="{D3A02A71-C014-DD49-9AB7-414370309CA9}" destId="{E58B3210-AA2A-BF46-99EB-D2C2735424CD}" srcOrd="0" destOrd="0" presId="urn:microsoft.com/office/officeart/2005/8/layout/radial5"/>
    <dgm:cxn modelId="{A2EA4798-07A4-4B31-A53B-C4CD5CAFFE17}" type="presOf" srcId="{4F9B4BCC-894D-7E4B-81A6-AFDA96533BB8}" destId="{4564A4E9-E069-0546-8FA3-81121BF6259B}" srcOrd="0" destOrd="0" presId="urn:microsoft.com/office/officeart/2005/8/layout/radial5"/>
    <dgm:cxn modelId="{6EC7A9F5-1B0E-4A0D-BE0A-9EE5055F3613}" type="presOf" srcId="{C4F9CD8F-7DDE-BF47-868D-D2E12ABC6C37}" destId="{34B28FEE-7470-5044-8A72-4F4F66425ECE}" srcOrd="1" destOrd="0" presId="urn:microsoft.com/office/officeart/2005/8/layout/radial5"/>
    <dgm:cxn modelId="{02657F48-63C1-4779-B45F-C55CDA927633}" type="presOf" srcId="{BA996EF9-623F-C04A-B95E-894E5AAFA0C3}" destId="{AD45A8B1-9D5A-654B-A2CA-21387B57BAF1}" srcOrd="1" destOrd="0" presId="urn:microsoft.com/office/officeart/2005/8/layout/radial5"/>
    <dgm:cxn modelId="{EFD8223F-6D74-48BD-99C5-12AEE2917A1C}" type="presOf" srcId="{1CFB0CDC-BAC1-AE48-BA22-5DA8D32A38D6}" destId="{5C102C8F-51EA-FD47-B682-F0DD7AD34439}" srcOrd="1" destOrd="0" presId="urn:microsoft.com/office/officeart/2005/8/layout/radial5"/>
    <dgm:cxn modelId="{8F7E6326-3D0F-44E3-A777-23E7877A9ED6}" type="presOf" srcId="{1CFB0CDC-BAC1-AE48-BA22-5DA8D32A38D6}" destId="{E1578455-50C3-D14D-8D16-AE2AAE2A4797}" srcOrd="0" destOrd="0" presId="urn:microsoft.com/office/officeart/2005/8/layout/radial5"/>
    <dgm:cxn modelId="{1BD43A40-7A12-439F-8BC7-22C87817F5F4}" type="presOf" srcId="{10B3C10C-AA36-D549-BC5C-D2F79B25B25A}" destId="{BDEF9AAE-45AF-814F-A207-FFE4C70A6172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D9AB0CEA-60FB-4E2A-85A5-28FA4723E7D0}" type="presOf" srcId="{41E74701-FDAA-704F-838E-AD3E6516655B}" destId="{9E5041D0-1AF6-4F41-A296-5B0E78A3B3D2}" srcOrd="1" destOrd="0" presId="urn:microsoft.com/office/officeart/2005/8/layout/radial5"/>
    <dgm:cxn modelId="{1F309820-8C0D-4278-AC69-D4E08620FF29}" type="presOf" srcId="{41E74701-FDAA-704F-838E-AD3E6516655B}" destId="{62B9DD57-6255-5D44-A4ED-A8D1A47F2F82}" srcOrd="0" destOrd="0" presId="urn:microsoft.com/office/officeart/2005/8/layout/radial5"/>
    <dgm:cxn modelId="{912B7D4B-6328-4028-A7A8-B5F4DFD660C9}" type="presOf" srcId="{8554DC3A-BB48-444D-B6B9-C882B8699A83}" destId="{4E356C13-F8BF-414F-BF7E-6B7383CDC76C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4ED4B6AC-B3E8-4F66-81B8-364DBA97BD26}" type="presOf" srcId="{6F8C5E5B-909C-584E-BE9D-B63CA1BCC2CD}" destId="{EBE2E7EC-298B-9545-82D5-FE7DEF7EE246}" srcOrd="1" destOrd="0" presId="urn:microsoft.com/office/officeart/2005/8/layout/radial5"/>
    <dgm:cxn modelId="{0EF27C39-C212-4DFF-9997-F85C0414788F}" type="presOf" srcId="{94C84887-2729-074F-BD1C-28797ADB806C}" destId="{24C348AE-9E0F-6E47-A42B-B738FAB41A49}" srcOrd="0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5F1919CA-2E65-47D1-8A5A-A541FA39E63E}" type="presOf" srcId="{C4F9CD8F-7DDE-BF47-868D-D2E12ABC6C37}" destId="{69B3A66D-55F0-EF4E-B74C-0A8FDBFFF18B}" srcOrd="0" destOrd="0" presId="urn:microsoft.com/office/officeart/2005/8/layout/radial5"/>
    <dgm:cxn modelId="{E98B9240-2848-4BFA-880A-94E9FFBB6A9B}" type="presParOf" srcId="{BDEF9AAE-45AF-814F-A207-FFE4C70A6172}" destId="{EE5C22EA-FD44-7E4D-9E73-F6D40DDD28A5}" srcOrd="0" destOrd="0" presId="urn:microsoft.com/office/officeart/2005/8/layout/radial5"/>
    <dgm:cxn modelId="{730FA398-5985-4797-B09B-9179D4283957}" type="presParOf" srcId="{BDEF9AAE-45AF-814F-A207-FFE4C70A6172}" destId="{E1578455-50C3-D14D-8D16-AE2AAE2A4797}" srcOrd="1" destOrd="0" presId="urn:microsoft.com/office/officeart/2005/8/layout/radial5"/>
    <dgm:cxn modelId="{E59EC8B6-1EDB-4622-9C2C-69858E4F7677}" type="presParOf" srcId="{E1578455-50C3-D14D-8D16-AE2AAE2A4797}" destId="{5C102C8F-51EA-FD47-B682-F0DD7AD34439}" srcOrd="0" destOrd="0" presId="urn:microsoft.com/office/officeart/2005/8/layout/radial5"/>
    <dgm:cxn modelId="{E25178A5-0D2F-4F15-A275-5C6D4AC1285D}" type="presParOf" srcId="{BDEF9AAE-45AF-814F-A207-FFE4C70A6172}" destId="{1A9EB615-F0E8-C646-BC91-63330E7EEC3F}" srcOrd="2" destOrd="0" presId="urn:microsoft.com/office/officeart/2005/8/layout/radial5"/>
    <dgm:cxn modelId="{D42B3ECB-B727-4CB5-92D1-BEB54E4FBAA5}" type="presParOf" srcId="{BDEF9AAE-45AF-814F-A207-FFE4C70A6172}" destId="{1CB3EB51-91AB-3E40-A345-57818554DE63}" srcOrd="3" destOrd="0" presId="urn:microsoft.com/office/officeart/2005/8/layout/radial5"/>
    <dgm:cxn modelId="{B08F319A-6F58-43E1-B994-0AA651011EAC}" type="presParOf" srcId="{1CB3EB51-91AB-3E40-A345-57818554DE63}" destId="{EBE2E7EC-298B-9545-82D5-FE7DEF7EE246}" srcOrd="0" destOrd="0" presId="urn:microsoft.com/office/officeart/2005/8/layout/radial5"/>
    <dgm:cxn modelId="{30238882-DA0C-467A-8BAA-B63877B8A51B}" type="presParOf" srcId="{BDEF9AAE-45AF-814F-A207-FFE4C70A6172}" destId="{24C348AE-9E0F-6E47-A42B-B738FAB41A49}" srcOrd="4" destOrd="0" presId="urn:microsoft.com/office/officeart/2005/8/layout/radial5"/>
    <dgm:cxn modelId="{A6806171-A224-44CB-8249-A9595C88DE9C}" type="presParOf" srcId="{BDEF9AAE-45AF-814F-A207-FFE4C70A6172}" destId="{69B3A66D-55F0-EF4E-B74C-0A8FDBFFF18B}" srcOrd="5" destOrd="0" presId="urn:microsoft.com/office/officeart/2005/8/layout/radial5"/>
    <dgm:cxn modelId="{7C3105B9-FF14-43E6-A518-136C632569CC}" type="presParOf" srcId="{69B3A66D-55F0-EF4E-B74C-0A8FDBFFF18B}" destId="{34B28FEE-7470-5044-8A72-4F4F66425ECE}" srcOrd="0" destOrd="0" presId="urn:microsoft.com/office/officeart/2005/8/layout/radial5"/>
    <dgm:cxn modelId="{114A4856-0166-4F1A-9080-E3F95EFC82CE}" type="presParOf" srcId="{BDEF9AAE-45AF-814F-A207-FFE4C70A6172}" destId="{E58B3210-AA2A-BF46-99EB-D2C2735424CD}" srcOrd="6" destOrd="0" presId="urn:microsoft.com/office/officeart/2005/8/layout/radial5"/>
    <dgm:cxn modelId="{8131D733-4A2A-4DA4-A77A-FC9208A842AC}" type="presParOf" srcId="{BDEF9AAE-45AF-814F-A207-FFE4C70A6172}" destId="{64309BBE-B08D-214E-AAB1-F4EF7F7F6612}" srcOrd="7" destOrd="0" presId="urn:microsoft.com/office/officeart/2005/8/layout/radial5"/>
    <dgm:cxn modelId="{40D4596B-01D0-42DD-86E8-44A1D2FFEA0C}" type="presParOf" srcId="{64309BBE-B08D-214E-AAB1-F4EF7F7F6612}" destId="{AD45A8B1-9D5A-654B-A2CA-21387B57BAF1}" srcOrd="0" destOrd="0" presId="urn:microsoft.com/office/officeart/2005/8/layout/radial5"/>
    <dgm:cxn modelId="{080D7F07-10BB-4DC1-B0D9-C7E0823A7468}" type="presParOf" srcId="{BDEF9AAE-45AF-814F-A207-FFE4C70A6172}" destId="{85FC0BFD-8FF9-B14B-A098-ADFADABC3FBC}" srcOrd="8" destOrd="0" presId="urn:microsoft.com/office/officeart/2005/8/layout/radial5"/>
    <dgm:cxn modelId="{8FE97420-28C4-4637-B00C-6B468546E01E}" type="presParOf" srcId="{BDEF9AAE-45AF-814F-A207-FFE4C70A6172}" destId="{4564A4E9-E069-0546-8FA3-81121BF6259B}" srcOrd="9" destOrd="0" presId="urn:microsoft.com/office/officeart/2005/8/layout/radial5"/>
    <dgm:cxn modelId="{F47D4466-1BE4-49A9-BC61-671915A8F6AB}" type="presParOf" srcId="{4564A4E9-E069-0546-8FA3-81121BF6259B}" destId="{38547E00-9194-E441-B65A-1EB8E2A3611E}" srcOrd="0" destOrd="0" presId="urn:microsoft.com/office/officeart/2005/8/layout/radial5"/>
    <dgm:cxn modelId="{2656C391-4F3E-421C-BB56-5EDA1581602C}" type="presParOf" srcId="{BDEF9AAE-45AF-814F-A207-FFE4C70A6172}" destId="{4E356C13-F8BF-414F-BF7E-6B7383CDC76C}" srcOrd="10" destOrd="0" presId="urn:microsoft.com/office/officeart/2005/8/layout/radial5"/>
    <dgm:cxn modelId="{B56DC87C-ABA8-4364-9BB7-4C99200A0229}" type="presParOf" srcId="{BDEF9AAE-45AF-814F-A207-FFE4C70A6172}" destId="{62B9DD57-6255-5D44-A4ED-A8D1A47F2F82}" srcOrd="11" destOrd="0" presId="urn:microsoft.com/office/officeart/2005/8/layout/radial5"/>
    <dgm:cxn modelId="{A29D5BBC-D0C2-4369-9FDF-E8CED1339CEF}" type="presParOf" srcId="{62B9DD57-6255-5D44-A4ED-A8D1A47F2F82}" destId="{9E5041D0-1AF6-4F41-A296-5B0E78A3B3D2}" srcOrd="0" destOrd="0" presId="urn:microsoft.com/office/officeart/2005/8/layout/radial5"/>
    <dgm:cxn modelId="{CBEB922B-8724-4299-BAC2-6214E672685D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9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3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8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Consume%20CDS%20by%20Analytics%20using%20concept%20of%20VDM.t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Association%20with%20CDS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22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(1)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10" name="Right Arrow 9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1764" y="838012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Create Project with Template in BAS (Business Application Studio).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Insert system information (S/4HANA System).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Insert CDS name and continue……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2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(2)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38012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Fiori App on top of CDS View with Dynamic Feature’s like Search , Filter Bar ,Navigation </a:t>
            </a:r>
            <a:r>
              <a:rPr lang="en-US" dirty="0" err="1" smtClean="0">
                <a:solidFill>
                  <a:srgbClr val="202124"/>
                </a:solidFill>
              </a:rPr>
              <a:t>etc</a:t>
            </a:r>
            <a:endParaRPr lang="en-US" dirty="0" smtClean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46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</p:spTree>
    <p:extLst>
      <p:ext uri="{BB962C8B-B14F-4D97-AF65-F5344CB8AC3E}">
        <p14:creationId xmlns:p14="http://schemas.microsoft.com/office/powerpoint/2010/main" val="403904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Virtual Data Model ( VDM )</a:t>
            </a: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478791" y="4734756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8" name="Text Placeholder 231"/>
          <p:cNvSpPr txBox="1">
            <a:spLocks/>
          </p:cNvSpPr>
          <p:nvPr/>
        </p:nvSpPr>
        <p:spPr>
          <a:xfrm>
            <a:off x="6321981" y="1620420"/>
            <a:ext cx="5775396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tx2"/>
                </a:solidFill>
              </a:rPr>
              <a:t>Customers and Partners can develop on released VDM views</a:t>
            </a:r>
          </a:p>
          <a:p>
            <a:r>
              <a:rPr lang="de-DE" sz="1800" dirty="0">
                <a:solidFill>
                  <a:schemeClr val="tx2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External interfaces</a:t>
            </a:r>
          </a:p>
          <a:p>
            <a:pPr lvl="1"/>
            <a:endParaRPr lang="de-DE" dirty="0"/>
          </a:p>
          <a:p>
            <a:r>
              <a:rPr lang="de-DE" sz="1800" dirty="0">
                <a:solidFill>
                  <a:schemeClr val="tx2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Implemented as ABAP CDS views (core data services)</a:t>
            </a:r>
          </a:p>
          <a:p>
            <a:endParaRPr lang="de-DE" dirty="0"/>
          </a:p>
          <a:p>
            <a:pPr lvl="2"/>
            <a:endParaRPr lang="de-DE" dirty="0"/>
          </a:p>
        </p:txBody>
      </p:sp>
      <p:grpSp>
        <p:nvGrpSpPr>
          <p:cNvPr id="9" name="Group 8"/>
          <p:cNvGrpSpPr/>
          <p:nvPr/>
        </p:nvGrpSpPr>
        <p:grpSpPr>
          <a:xfrm>
            <a:off x="5048180" y="2505644"/>
            <a:ext cx="264990" cy="504314"/>
            <a:chOff x="6834931" y="2598768"/>
            <a:chExt cx="265051" cy="504431"/>
          </a:xfrm>
        </p:grpSpPr>
        <p:sp>
          <p:nvSpPr>
            <p:cNvPr id="10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1" name="AutoShape 75"/>
            <p:cNvCxnSpPr>
              <a:cxnSpLocks noChangeShapeType="1"/>
              <a:endCxn id="10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5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6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7" name="AutoShape 49"/>
          <p:cNvSpPr>
            <a:spLocks noChangeArrowheads="1"/>
          </p:cNvSpPr>
          <p:nvPr/>
        </p:nvSpPr>
        <p:spPr bwMode="auto">
          <a:xfrm>
            <a:off x="613879" y="5180798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616368" y="3005599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9" name="Straight Arrow Connector 18"/>
          <p:cNvCxnSpPr>
            <a:stCxn id="20" idx="3"/>
            <a:endCxn id="22" idx="1"/>
          </p:cNvCxnSpPr>
          <p:nvPr/>
        </p:nvCxnSpPr>
        <p:spPr>
          <a:xfrm flipV="1">
            <a:off x="2888253" y="3695707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gray">
          <a:xfrm>
            <a:off x="1043380" y="348129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1043379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580566" y="347653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23" name="Rectangle 22"/>
          <p:cNvSpPr/>
          <p:nvPr/>
        </p:nvSpPr>
        <p:spPr bwMode="gray">
          <a:xfrm>
            <a:off x="3580566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4" name="Straight Arrow Connector 23"/>
          <p:cNvCxnSpPr>
            <a:stCxn id="21" idx="3"/>
            <a:endCxn id="23" idx="1"/>
          </p:cNvCxnSpPr>
          <p:nvPr/>
        </p:nvCxnSpPr>
        <p:spPr>
          <a:xfrm>
            <a:off x="2888253" y="4436786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 flipH="1">
            <a:off x="1965817" y="3919644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8" y="1177588"/>
            <a:ext cx="1510975" cy="1510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189880" y="2484856"/>
            <a:ext cx="264990" cy="504314"/>
            <a:chOff x="6834931" y="2598768"/>
            <a:chExt cx="265051" cy="504431"/>
          </a:xfrm>
        </p:grpSpPr>
        <p:sp>
          <p:nvSpPr>
            <p:cNvPr id="28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9" name="AutoShape 75"/>
            <p:cNvCxnSpPr>
              <a:cxnSpLocks noChangeShapeType="1"/>
              <a:endCxn id="28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76"/>
            <p:cNvCxnSpPr>
              <a:cxnSpLocks noChangeShapeType="1"/>
              <a:stCxn id="28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1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2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3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163167" y="2509999"/>
            <a:ext cx="264990" cy="504314"/>
            <a:chOff x="6834931" y="2598768"/>
            <a:chExt cx="265051" cy="504431"/>
          </a:xfrm>
        </p:grpSpPr>
        <p:sp>
          <p:nvSpPr>
            <p:cNvPr id="35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6" name="AutoShape 75"/>
            <p:cNvCxnSpPr>
              <a:cxnSpLocks noChangeShapeType="1"/>
              <a:endCxn id="35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76"/>
            <p:cNvCxnSpPr>
              <a:cxnSpLocks noChangeShapeType="1"/>
              <a:stCxn id="35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8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9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40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794" y="1167149"/>
            <a:ext cx="1520865" cy="15208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13" y="1138649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VDM Layering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099930"/>
            <a:ext cx="11114286" cy="54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24164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4226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Type’s of VDM View</a:t>
            </a:r>
          </a:p>
        </p:txBody>
      </p:sp>
      <p:sp>
        <p:nvSpPr>
          <p:cNvPr id="43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28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2"/>
          <a:srcRect r="18676"/>
          <a:stretch/>
        </p:blipFill>
        <p:spPr>
          <a:xfrm>
            <a:off x="7571152" y="1152417"/>
            <a:ext cx="4459743" cy="3646889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7538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</a:t>
            </a:r>
            <a:r>
              <a:rPr lang="en-US" sz="3600" dirty="0">
                <a:latin typeface="Cooper Black" panose="0208090404030B020404" pitchFamily="18" charset="0"/>
              </a:rPr>
              <a:t>Annotations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3" name="Line 5">
            <a:extLst>
              <a:ext uri="{FF2B5EF4-FFF2-40B4-BE49-F238E27FC236}">
                <a16:creationId xmlns:a16="http://schemas.microsoft.com/office/drawing/2014/main" xmlns="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4" name="Line 6">
            <a:extLst>
              <a:ext uri="{FF2B5EF4-FFF2-40B4-BE49-F238E27FC236}">
                <a16:creationId xmlns:a16="http://schemas.microsoft.com/office/drawing/2014/main" xmlns="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xmlns="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xmlns="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xmlns="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xmlns="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xmlns="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C6FD269-B6A7-4413-A19E-282E5866CD44}"/>
              </a:ext>
            </a:extLst>
          </p:cNvPr>
          <p:cNvSpPr txBox="1"/>
          <p:nvPr/>
        </p:nvSpPr>
        <p:spPr>
          <a:xfrm>
            <a:off x="3841213" y="1152417"/>
            <a:ext cx="2678563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7379EAB-2F9D-4404-B51F-41979EA48742}"/>
              </a:ext>
            </a:extLst>
          </p:cNvPr>
          <p:cNvSpPr txBox="1"/>
          <p:nvPr/>
        </p:nvSpPr>
        <p:spPr>
          <a:xfrm>
            <a:off x="4890349" y="2291749"/>
            <a:ext cx="1992721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5CC4C257-091D-4248-A4A3-EE6F38F26134}"/>
              </a:ext>
            </a:extLst>
          </p:cNvPr>
          <p:cNvSpPr txBox="1"/>
          <p:nvPr/>
        </p:nvSpPr>
        <p:spPr>
          <a:xfrm>
            <a:off x="5886711" y="3472590"/>
            <a:ext cx="163804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593B240F-3299-495C-9F77-38EB1097199E}"/>
              </a:ext>
            </a:extLst>
          </p:cNvPr>
          <p:cNvSpPr txBox="1"/>
          <p:nvPr/>
        </p:nvSpPr>
        <p:spPr>
          <a:xfrm>
            <a:off x="4821898" y="4860242"/>
            <a:ext cx="21844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EE1393B5-D7F4-4549-B678-CBEDF5BDB5AE}"/>
              </a:ext>
            </a:extLst>
          </p:cNvPr>
          <p:cNvSpPr txBox="1"/>
          <p:nvPr/>
        </p:nvSpPr>
        <p:spPr>
          <a:xfrm>
            <a:off x="3678897" y="5776962"/>
            <a:ext cx="171068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xmlns="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xmlns="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xmlns="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xmlns="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0642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81738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Data Category Annotations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729706"/>
            <a:ext cx="11545200" cy="381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Annotate the data category as follows: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Plain transaction data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#FACT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Transaction data containing all relevant fields for data aggregation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#CUBE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Business documents, configuration and master data including keys and attributes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Language-dependent texts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@ObjectModel.dataCategory: #TEXT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Hierarchies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@ObjectModel.dataCategory: #HIERARCHY.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62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 Analysis Strategy Concept. Marketing Analytics With Business  People Characters Working Together With Diagrams Stock Vector -  Illustration of businessman, development: 12811525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4" b="13350"/>
          <a:stretch/>
        </p:blipFill>
        <p:spPr bwMode="auto">
          <a:xfrm>
            <a:off x="2058725" y="2502281"/>
            <a:ext cx="7620000" cy="40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Consume CDS by Analytical Tools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045" y="889338"/>
            <a:ext cx="11766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Case:</a:t>
            </a:r>
          </a:p>
          <a:p>
            <a:endParaRPr lang="en-US" dirty="0"/>
          </a:p>
          <a:p>
            <a:pPr algn="just"/>
            <a:r>
              <a:rPr lang="en-US" dirty="0"/>
              <a:t>We want to develop analytics for the business, where they can see the total sales in the system by per customer, per country and per product.</a:t>
            </a:r>
          </a:p>
          <a:p>
            <a:pPr algn="just"/>
            <a:r>
              <a:rPr lang="en-US" dirty="0"/>
              <a:t>The end user should be able to slice and dice the data and also be able to arrange the columns and rows based on their need in an analytic report.</a:t>
            </a:r>
          </a:p>
        </p:txBody>
      </p:sp>
    </p:spTree>
    <p:extLst>
      <p:ext uri="{BB962C8B-B14F-4D97-AF65-F5344CB8AC3E}">
        <p14:creationId xmlns:p14="http://schemas.microsoft.com/office/powerpoint/2010/main" val="204199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14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Premium Vector | Positive tiny woman and man with a giant pencil and age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98" y="814319"/>
            <a:ext cx="59626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076325" y="899721"/>
            <a:ext cx="384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Angle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your own OData Service on top of CDS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Fiori App  by CDS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81DA40-EB87-4A9E-A378-F475AFDB183C}"/>
              </a:ext>
            </a:extLst>
          </p:cNvPr>
          <p:cNvSpPr txBox="1"/>
          <p:nvPr/>
        </p:nvSpPr>
        <p:spPr>
          <a:xfrm>
            <a:off x="261764" y="2523833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F5030-D26D-459D-8F5D-DFF4BC98E02A}"/>
              </a:ext>
            </a:extLst>
          </p:cNvPr>
          <p:cNvSpPr txBox="1"/>
          <p:nvPr/>
        </p:nvSpPr>
        <p:spPr>
          <a:xfrm>
            <a:off x="1076324" y="3145675"/>
            <a:ext cx="50461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Consumption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UI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 CDS by Analytical tools</a:t>
            </a:r>
          </a:p>
        </p:txBody>
      </p:sp>
    </p:spTree>
    <p:extLst>
      <p:ext uri="{BB962C8B-B14F-4D97-AF65-F5344CB8AC3E}">
        <p14:creationId xmlns:p14="http://schemas.microsoft.com/office/powerpoint/2010/main" val="546262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ro Screen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06" y="88102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881020"/>
            <a:ext cx="1151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enton Sans"/>
                <a:hlinkClick r:id="rId4"/>
              </a:rPr>
              <a:t>Consume CDS by Analytics using VDM Concept</a:t>
            </a:r>
            <a:endParaRPr lang="en-US" sz="2000" dirty="0">
              <a:latin typeface="Bent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61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11392" y="296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9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2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241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CDS: Common Basics for Domain Specific Framework 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57334411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39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Associations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/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tx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ON condition represents JOIN condition</a:t>
            </a:r>
            <a:br>
              <a:rPr lang="en-US" altLang="de-DE" dirty="0"/>
            </a:br>
            <a:r>
              <a:rPr lang="en-US" altLang="de-DE" dirty="0">
                <a:sym typeface="Wingdings" panose="05000000000000000000" pitchFamily="2" charset="2"/>
              </a:rPr>
              <a:t></a:t>
            </a:r>
            <a:r>
              <a:rPr lang="en-US" altLang="de-DE" dirty="0"/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/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Filter Expressions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its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0"/>
          <a:stretch/>
        </p:blipFill>
        <p:spPr bwMode="auto">
          <a:xfrm>
            <a:off x="5058877" y="2225618"/>
            <a:ext cx="5962650" cy="40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2832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Associations : Advantages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7780" y="779090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Why would you use associations?</a:t>
            </a:r>
            <a:endParaRPr lang="en-US" sz="20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“JOINs on demand”: </a:t>
            </a:r>
            <a:br>
              <a:rPr lang="en-US" dirty="0"/>
            </a:br>
            <a:r>
              <a:rPr lang="en-US" dirty="0"/>
              <a:t>JOINs are only generated if the corresponding association is   consumed.</a:t>
            </a:r>
          </a:p>
        </p:txBody>
      </p:sp>
    </p:spTree>
    <p:extLst>
      <p:ext uri="{BB962C8B-B14F-4D97-AF65-F5344CB8AC3E}">
        <p14:creationId xmlns:p14="http://schemas.microsoft.com/office/powerpoint/2010/main" val="386777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When to Use which Annotation</a:t>
            </a: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xmlns="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xmlns="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xmlns="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xmlns="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xmlns="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21BFD68-D823-4CC4-A853-A8591E2C1257}"/>
              </a:ext>
            </a:extLst>
          </p:cNvPr>
          <p:cNvSpPr/>
          <p:nvPr/>
        </p:nvSpPr>
        <p:spPr>
          <a:xfrm>
            <a:off x="7303224" y="1642251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8F775AB-D43A-4534-B6C1-F5FABE15D43A}"/>
              </a:ext>
            </a:extLst>
          </p:cNvPr>
          <p:cNvSpPr/>
          <p:nvPr/>
        </p:nvSpPr>
        <p:spPr>
          <a:xfrm>
            <a:off x="5054536" y="1733045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308C6C5-27F4-437E-8968-E496F4CCDA53}"/>
              </a:ext>
            </a:extLst>
          </p:cNvPr>
          <p:cNvSpPr/>
          <p:nvPr/>
        </p:nvSpPr>
        <p:spPr>
          <a:xfrm>
            <a:off x="7303224" y="2542709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D3BBAC1-B66E-4CCD-85F0-AFCDE864A78E}"/>
              </a:ext>
            </a:extLst>
          </p:cNvPr>
          <p:cNvSpPr/>
          <p:nvPr/>
        </p:nvSpPr>
        <p:spPr>
          <a:xfrm>
            <a:off x="5054536" y="2633503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BFF20D0B-9DCF-420D-A6FB-6BB25E6295AD}"/>
              </a:ext>
            </a:extLst>
          </p:cNvPr>
          <p:cNvSpPr/>
          <p:nvPr/>
        </p:nvSpPr>
        <p:spPr>
          <a:xfrm>
            <a:off x="7303224" y="3453660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3F04073-7F52-4C31-A1F7-8DA034E79377}"/>
              </a:ext>
            </a:extLst>
          </p:cNvPr>
          <p:cNvSpPr/>
          <p:nvPr/>
        </p:nvSpPr>
        <p:spPr>
          <a:xfrm>
            <a:off x="5054536" y="3419806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0018F12-D2F9-469A-A071-EBB5B4814F87}"/>
              </a:ext>
            </a:extLst>
          </p:cNvPr>
          <p:cNvSpPr/>
          <p:nvPr/>
        </p:nvSpPr>
        <p:spPr>
          <a:xfrm>
            <a:off x="5054536" y="4377338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87E1778-8740-4893-8067-D1CF7D49FCD9}"/>
              </a:ext>
            </a:extLst>
          </p:cNvPr>
          <p:cNvSpPr/>
          <p:nvPr/>
        </p:nvSpPr>
        <p:spPr>
          <a:xfrm>
            <a:off x="7303224" y="5325592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FD4B6AD-AD72-4563-8437-1C1C3555BCD4}"/>
              </a:ext>
            </a:extLst>
          </p:cNvPr>
          <p:cNvSpPr/>
          <p:nvPr/>
        </p:nvSpPr>
        <p:spPr>
          <a:xfrm>
            <a:off x="5054536" y="5416387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02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15550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ODATA on top of CDS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https://help.sap.com/doc/abapdocu_751_index_htm/7.51/en-US/index.htm?file=abencds_annotations.htm</a:t>
            </a:r>
            <a:endParaRPr lang="en-US" dirty="0"/>
          </a:p>
          <a:p>
            <a:r>
              <a:rPr lang="en-US" dirty="0">
                <a:hlinkClick r:id="rId4"/>
              </a:rPr>
              <a:t>https://help.sap.com/viewer/8308e6d301d54584a33cd04a9861bc52/2020.000/en-US/8573b810511948c8a99c0672abc159aa.html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798BF5E-DB36-47C7-803A-E9722F92B1D9}"/>
              </a:ext>
            </a:extLst>
          </p:cNvPr>
          <p:cNvSpPr/>
          <p:nvPr/>
        </p:nvSpPr>
        <p:spPr>
          <a:xfrm>
            <a:off x="1688039" y="5760240"/>
            <a:ext cx="3332607" cy="29493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67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13618" y="1120493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873233" y="797321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837498" y="2510488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663264" y="1059284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59952" y="3397977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909291" y="2455643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3335075" y="3759777"/>
            <a:ext cx="1524434" cy="2117975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850485" y="3481505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1863784" y="3747896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2751902" y="2976281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4" name="TextBox 23"/>
          <p:cNvSpPr txBox="1"/>
          <p:nvPr/>
        </p:nvSpPr>
        <p:spPr>
          <a:xfrm rot="20676654">
            <a:off x="2760033" y="207990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 rot="1076742">
            <a:off x="3437036" y="206930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 rot="3088247">
            <a:off x="4004210" y="2452907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7" name="TextBox 26"/>
          <p:cNvSpPr txBox="1"/>
          <p:nvPr/>
        </p:nvSpPr>
        <p:spPr>
          <a:xfrm rot="5550797">
            <a:off x="4239021" y="312246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 rot="18095537">
            <a:off x="3998738" y="374504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 rot="20621220">
            <a:off x="3466629" y="415853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 rot="814612">
            <a:off x="2784704" y="414303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 rot="3177138">
            <a:off x="2216434" y="37659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86853" y="960696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27568" y="1771539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45011" y="2762047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01252" y="4018351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86851" y="4748925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82904" y="4777509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1482" y="4017406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613" y="2961584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70268" y="1626147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11197" y="1078264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ECA31FD-723C-487D-AFEA-F6037B5E8613}"/>
              </a:ext>
            </a:extLst>
          </p:cNvPr>
          <p:cNvSpPr txBox="1"/>
          <p:nvPr/>
        </p:nvSpPr>
        <p:spPr>
          <a:xfrm rot="5400000">
            <a:off x="1982970" y="3080869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5B1E3A8-6212-4446-800E-F4A81D74AF86}"/>
              </a:ext>
            </a:extLst>
          </p:cNvPr>
          <p:cNvSpPr txBox="1"/>
          <p:nvPr/>
        </p:nvSpPr>
        <p:spPr>
          <a:xfrm rot="18420083">
            <a:off x="2205116" y="2446502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3335075" y="688826"/>
            <a:ext cx="1535477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2578827" y="2539375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 rot="1076742">
            <a:off x="3437036" y="216207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80837" y="1093216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13400" y="2870257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4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7" name="Straight Arrow Connector 6"/>
          <p:cNvCxnSpPr>
            <a:stCxn id="53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5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23502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76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6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58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oper Black" panose="0208090404030B020404" pitchFamily="18" charset="0"/>
              </a:rPr>
              <a:t>Create Fiori App on top of CDS in BAS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1764" y="838012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0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6284</TotalTime>
  <Words>911</Words>
  <Application>Microsoft Office PowerPoint</Application>
  <PresentationFormat>Widescreen</PresentationFormat>
  <Paragraphs>229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 Unicode MS</vt:lpstr>
      <vt:lpstr>arial</vt:lpstr>
      <vt:lpstr>arial</vt:lpstr>
      <vt:lpstr>Benton Sans</vt:lpstr>
      <vt:lpstr>Calibri</vt:lpstr>
      <vt:lpstr>Calibri Light</vt:lpstr>
      <vt:lpstr>Cooper Black</vt:lpstr>
      <vt:lpstr>Courier New</vt:lpstr>
      <vt:lpstr>Open Sans</vt:lpstr>
      <vt:lpstr>Optima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564</cp:revision>
  <dcterms:created xsi:type="dcterms:W3CDTF">2016-07-10T03:33:26Z</dcterms:created>
  <dcterms:modified xsi:type="dcterms:W3CDTF">2021-05-22T07:17:58Z</dcterms:modified>
</cp:coreProperties>
</file>